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57" r:id="rId3"/>
    <p:sldId id="265" r:id="rId4"/>
    <p:sldId id="266" r:id="rId5"/>
    <p:sldId id="258" r:id="rId6"/>
    <p:sldId id="259" r:id="rId7"/>
    <p:sldId id="260" r:id="rId8"/>
    <p:sldId id="261" r:id="rId9"/>
    <p:sldId id="262" r:id="rId10"/>
    <p:sldId id="263"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14" d="100"/>
          <a:sy n="114" d="100"/>
        </p:scale>
        <p:origin x="-1704" y="-9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F2E2E43-3DAE-4F7A-B85E-2DDB9007F5A8}" type="datetimeFigureOut">
              <a:rPr lang="en-US" smtClean="0"/>
              <a:pPr/>
              <a:t>8/12/2010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5C6943-4C20-43AC-837A-CF63F1370E84}" type="slidenum">
              <a:rPr lang="en-US" smtClean="0"/>
              <a:pPr/>
              <a:t>‹#›</a:t>
            </a:fld>
            <a:endParaRPr lang="en-US"/>
          </a:p>
        </p:txBody>
      </p:sp>
    </p:spTree>
    <p:extLst>
      <p:ext uri="{BB962C8B-B14F-4D97-AF65-F5344CB8AC3E}">
        <p14:creationId xmlns:p14="http://schemas.microsoft.com/office/powerpoint/2010/main" xmlns="" val="822238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EBC805-FB90-4E48-B33E-5ED27C8D7719}" type="datetimeFigureOut">
              <a:rPr lang="en-US" smtClean="0"/>
              <a:pPr/>
              <a:t>8/12/2010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986B0B-DE9A-4241-92D6-9F089C096E8F}" type="slidenum">
              <a:rPr lang="en-US" smtClean="0"/>
              <a:pPr/>
              <a:t>‹#›</a:t>
            </a:fld>
            <a:endParaRPr lang="en-US"/>
          </a:p>
        </p:txBody>
      </p:sp>
    </p:spTree>
    <p:extLst>
      <p:ext uri="{BB962C8B-B14F-4D97-AF65-F5344CB8AC3E}">
        <p14:creationId xmlns:p14="http://schemas.microsoft.com/office/powerpoint/2010/main" xmlns="" val="3836525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986B0B-DE9A-4241-92D6-9F089C096E8F}" type="slidenum">
              <a:rPr lang="en-US" smtClean="0"/>
              <a:pPr/>
              <a:t>1</a:t>
            </a:fld>
            <a:endParaRPr lang="en-US"/>
          </a:p>
        </p:txBody>
      </p:sp>
    </p:spTree>
    <p:extLst>
      <p:ext uri="{BB962C8B-B14F-4D97-AF65-F5344CB8AC3E}">
        <p14:creationId xmlns:p14="http://schemas.microsoft.com/office/powerpoint/2010/main" xmlns="" val="3128633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811410-0D03-4A0A-91A0-92232387D8DF}" type="datetimeFigureOut">
              <a:rPr lang="en-US" smtClean="0"/>
              <a:pPr/>
              <a:t>8/12/2010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1062334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11410-0D03-4A0A-91A0-92232387D8DF}" type="datetimeFigureOut">
              <a:rPr lang="en-US" smtClean="0"/>
              <a:pPr/>
              <a:t>8/12/2010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4171939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11410-0D03-4A0A-91A0-92232387D8DF}" type="datetimeFigureOut">
              <a:rPr lang="en-US" smtClean="0"/>
              <a:pPr/>
              <a:t>8/12/2010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3146647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A802F3EC-1621-4965-8E3D-8B8D9F7014A8}"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9944EC7E-C94A-410F-B072-9D260F9C6D6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11410-0D03-4A0A-91A0-92232387D8DF}" type="datetimeFigureOut">
              <a:rPr lang="en-US" smtClean="0"/>
              <a:pPr/>
              <a:t>8/12/2010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932008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811410-0D03-4A0A-91A0-92232387D8DF}" type="datetimeFigureOut">
              <a:rPr lang="en-US" smtClean="0"/>
              <a:pPr/>
              <a:t>8/12/2010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1656779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811410-0D03-4A0A-91A0-92232387D8DF}" type="datetimeFigureOut">
              <a:rPr lang="en-US" smtClean="0"/>
              <a:pPr/>
              <a:t>8/12/2010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3148571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811410-0D03-4A0A-91A0-92232387D8DF}" type="datetimeFigureOut">
              <a:rPr lang="en-US" smtClean="0"/>
              <a:pPr/>
              <a:t>8/12/2010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3542400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811410-0D03-4A0A-91A0-92232387D8DF}" type="datetimeFigureOut">
              <a:rPr lang="en-US" smtClean="0"/>
              <a:pPr/>
              <a:t>8/12/2010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4195671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811410-0D03-4A0A-91A0-92232387D8DF}" type="datetimeFigureOut">
              <a:rPr lang="en-US" smtClean="0"/>
              <a:pPr/>
              <a:t>8/12/2010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2433694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11410-0D03-4A0A-91A0-92232387D8DF}" type="datetimeFigureOut">
              <a:rPr lang="en-US" smtClean="0"/>
              <a:pPr/>
              <a:t>8/12/2010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2953473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11410-0D03-4A0A-91A0-92232387D8DF}" type="datetimeFigureOut">
              <a:rPr lang="en-US" smtClean="0"/>
              <a:pPr/>
              <a:t>8/12/2010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92336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811410-0D03-4A0A-91A0-92232387D8DF}" type="datetimeFigureOut">
              <a:rPr lang="en-US" smtClean="0"/>
              <a:pPr/>
              <a:t>8/12/2010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D2CD94-C954-4886-9640-FFA11697E3E3}" type="slidenum">
              <a:rPr lang="en-US" smtClean="0"/>
              <a:pPr/>
              <a:t>‹#›</a:t>
            </a:fld>
            <a:endParaRPr lang="en-US"/>
          </a:p>
        </p:txBody>
      </p:sp>
    </p:spTree>
    <p:extLst>
      <p:ext uri="{BB962C8B-B14F-4D97-AF65-F5344CB8AC3E}">
        <p14:creationId xmlns:p14="http://schemas.microsoft.com/office/powerpoint/2010/main" xmlns="" val="20701835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8.wmf"/><Relationship Id="rId11" Type="http://schemas.openxmlformats.org/officeDocument/2006/relationships/image" Target="../media/image13.wmf"/><Relationship Id="rId5" Type="http://schemas.openxmlformats.org/officeDocument/2006/relationships/image" Target="../media/image7.wmf"/><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wmf"/></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wmf"/><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wmf"/></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81000" y="233855"/>
            <a:ext cx="8382000" cy="6306207"/>
          </a:xfrm>
          <a:prstGeom prst="rect">
            <a:avLst/>
          </a:prstGeom>
        </p:spPr>
      </p:pic>
      <p:sp>
        <p:nvSpPr>
          <p:cNvPr id="5" name="TextBox 4"/>
          <p:cNvSpPr txBox="1"/>
          <p:nvPr/>
        </p:nvSpPr>
        <p:spPr>
          <a:xfrm>
            <a:off x="1219200" y="2133600"/>
            <a:ext cx="6629400" cy="830997"/>
          </a:xfrm>
          <a:prstGeom prst="rect">
            <a:avLst/>
          </a:prstGeom>
          <a:noFill/>
        </p:spPr>
        <p:txBody>
          <a:bodyPr wrap="square" rtlCol="0">
            <a:spAutoFit/>
          </a:bodyPr>
          <a:lstStyle/>
          <a:p>
            <a:pPr algn="ctr"/>
            <a:r>
              <a:rPr lang="en-US" sz="4800" dirty="0" smtClean="0">
                <a:effectLst>
                  <a:outerShdw blurRad="38100" dist="38100" dir="2700000" algn="tl">
                    <a:srgbClr val="000000">
                      <a:alpha val="43137"/>
                    </a:srgbClr>
                  </a:outerShdw>
                </a:effectLst>
                <a:latin typeface="Baskerville Old Face" pitchFamily="18" charset="0"/>
              </a:rPr>
              <a:t>The Importance of Rights</a:t>
            </a:r>
          </a:p>
        </p:txBody>
      </p:sp>
      <p:sp>
        <p:nvSpPr>
          <p:cNvPr id="8" name="TextBox 7"/>
          <p:cNvSpPr txBox="1"/>
          <p:nvPr/>
        </p:nvSpPr>
        <p:spPr>
          <a:xfrm>
            <a:off x="6934200" y="6248400"/>
            <a:ext cx="1600200" cy="307777"/>
          </a:xfrm>
          <a:prstGeom prst="rect">
            <a:avLst/>
          </a:prstGeom>
          <a:noFill/>
        </p:spPr>
        <p:txBody>
          <a:bodyPr wrap="square" rtlCol="0">
            <a:spAutoFit/>
          </a:bodyPr>
          <a:lstStyle/>
          <a:p>
            <a:r>
              <a:rPr lang="en-US" sz="1400" dirty="0" smtClean="0"/>
              <a:t>Kurt Van Deren</a:t>
            </a:r>
            <a:endParaRPr lang="en-US" sz="1400" dirty="0"/>
          </a:p>
        </p:txBody>
      </p:sp>
      <p:sp>
        <p:nvSpPr>
          <p:cNvPr id="6" name="TextBox 5"/>
          <p:cNvSpPr txBox="1"/>
          <p:nvPr/>
        </p:nvSpPr>
        <p:spPr>
          <a:xfrm>
            <a:off x="2040082" y="3180941"/>
            <a:ext cx="4876800" cy="646331"/>
          </a:xfrm>
          <a:prstGeom prst="rect">
            <a:avLst/>
          </a:prstGeom>
          <a:noFill/>
        </p:spPr>
        <p:txBody>
          <a:bodyPr wrap="square" rtlCol="0">
            <a:spAutoFit/>
          </a:bodyPr>
          <a:lstStyle/>
          <a:p>
            <a:pPr algn="ctr"/>
            <a:r>
              <a:rPr lang="en-US" sz="3600" dirty="0" smtClean="0">
                <a:effectLst>
                  <a:outerShdw blurRad="38100" dist="38100" dir="2700000" algn="tl">
                    <a:srgbClr val="000000">
                      <a:alpha val="43137"/>
                    </a:srgbClr>
                  </a:outerShdw>
                </a:effectLst>
                <a:latin typeface="Baskerville Old Face" pitchFamily="18" charset="0"/>
              </a:rPr>
              <a:t>What have we learned?</a:t>
            </a:r>
            <a:endParaRPr lang="en-US" sz="3600" dirty="0">
              <a:effectLst>
                <a:outerShdw blurRad="38100" dist="38100" dir="2700000" algn="tl">
                  <a:srgbClr val="000000">
                    <a:alpha val="43137"/>
                  </a:srgbClr>
                </a:outerShdw>
              </a:effectLst>
              <a:latin typeface="Baskerville Old Face" pitchFamily="18" charset="0"/>
            </a:endParaRPr>
          </a:p>
        </p:txBody>
      </p:sp>
    </p:spTree>
    <p:extLst>
      <p:ext uri="{BB962C8B-B14F-4D97-AF65-F5344CB8AC3E}">
        <p14:creationId xmlns:p14="http://schemas.microsoft.com/office/powerpoint/2010/main" xmlns="" val="191641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22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225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100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304800"/>
            <a:ext cx="8229600" cy="5821363"/>
          </a:xfrm>
          <a:effectLst>
            <a:outerShdw dist="35921" dir="2700000" algn="ctr" rotWithShape="0">
              <a:schemeClr val="bg1"/>
            </a:outerShdw>
          </a:effectLst>
        </p:spPr>
        <p:txBody>
          <a:bodyPr/>
          <a:lstStyle/>
          <a:p>
            <a:pPr>
              <a:lnSpc>
                <a:spcPct val="90000"/>
              </a:lnSpc>
              <a:buFontTx/>
              <a:buNone/>
            </a:pPr>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Start with…..</a:t>
            </a:r>
          </a:p>
          <a:p>
            <a:pPr>
              <a:lnSpc>
                <a:spcPct val="90000"/>
              </a:lnSpc>
            </a:pPr>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A summary lead, which summarizes in the first sentence what the story is about. It gets directly to the point.</a:t>
            </a:r>
          </a:p>
          <a:p>
            <a:pPr>
              <a:lnSpc>
                <a:spcPct val="90000"/>
              </a:lnSpc>
              <a:buFontTx/>
              <a:buNone/>
            </a:pPr>
            <a:endPar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endParaRPr>
          </a:p>
          <a:p>
            <a:pPr>
              <a:lnSpc>
                <a:spcPct val="90000"/>
              </a:lnSpc>
              <a:buFontTx/>
              <a:buNone/>
            </a:pPr>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Follow with… </a:t>
            </a:r>
          </a:p>
          <a:p>
            <a:pPr>
              <a:lnSpc>
                <a:spcPct val="90000"/>
              </a:lnSpc>
            </a:pPr>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A nut graph, or the focus graph, a paragraph that explains the point of the story. It usually follows the lead, but if a lead has that information, a nut graph isn’t always necessary.</a:t>
            </a:r>
          </a:p>
          <a:p>
            <a:pPr>
              <a:lnSpc>
                <a:spcPct val="90000"/>
              </a:lnSpc>
              <a:buFontTx/>
              <a:buNone/>
            </a:pPr>
            <a:endParaRPr lang="en-US" dirty="0">
              <a:solidFill>
                <a:schemeClr val="bg2"/>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sz="half" idx="1"/>
          </p:nvPr>
        </p:nvSpPr>
        <p:spPr>
          <a:xfrm>
            <a:off x="0" y="0"/>
            <a:ext cx="8915400" cy="3886200"/>
          </a:xfrm>
          <a:effectLst>
            <a:outerShdw dist="35921" dir="2700000" algn="ctr" rotWithShape="0">
              <a:schemeClr val="bg1"/>
            </a:outerShdw>
          </a:effectLst>
        </p:spPr>
        <p:txBody>
          <a:bodyPr/>
          <a:lstStyle/>
          <a:p>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Add supporting points in descending order of importance. Start with the “who, what, where, when, and why” and follow the information with details, and gradually less important information until the whole story is told.</a:t>
            </a:r>
          </a:p>
          <a:p>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Incorporate quotes throughout the story.</a:t>
            </a:r>
          </a:p>
          <a:p>
            <a:r>
              <a:rPr lang="en-US"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Be sure to cite your sources!</a:t>
            </a:r>
          </a:p>
        </p:txBody>
      </p:sp>
      <p:pic>
        <p:nvPicPr>
          <p:cNvPr id="7175" name="Picture 7" descr="newspaper"/>
          <p:cNvPicPr>
            <a:picLocks noChangeAspect="1" noChangeArrowheads="1"/>
          </p:cNvPicPr>
          <p:nvPr>
            <p:ph sz="quarter" idx="2"/>
          </p:nvPr>
        </p:nvPicPr>
        <p:blipFill>
          <a:blip r:embed="rId2" cstate="print"/>
          <a:srcRect/>
          <a:stretch>
            <a:fillRect/>
          </a:stretch>
        </p:blipFill>
        <p:spPr>
          <a:xfrm>
            <a:off x="838200" y="3962400"/>
            <a:ext cx="3238500" cy="2185988"/>
          </a:xfrm>
          <a:noFill/>
          <a:ln/>
        </p:spPr>
      </p:pic>
      <p:pic>
        <p:nvPicPr>
          <p:cNvPr id="7178" name="Picture 10" descr="MC900196324[1]"/>
          <p:cNvPicPr>
            <a:picLocks noChangeAspect="1" noChangeArrowheads="1"/>
          </p:cNvPicPr>
          <p:nvPr>
            <p:ph sz="quarter" idx="3"/>
          </p:nvPr>
        </p:nvPicPr>
        <p:blipFill>
          <a:blip r:embed="rId3" cstate="print"/>
          <a:srcRect/>
          <a:stretch>
            <a:fillRect/>
          </a:stretch>
        </p:blipFill>
        <p:spPr>
          <a:xfrm>
            <a:off x="6629400" y="4343400"/>
            <a:ext cx="1646238" cy="1812925"/>
          </a:xfrm>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914400"/>
            <a:ext cx="3657600" cy="1015663"/>
          </a:xfrm>
          <a:prstGeom prst="rect">
            <a:avLst/>
          </a:prstGeom>
          <a:noFill/>
        </p:spPr>
        <p:txBody>
          <a:bodyPr wrap="square" rtlCol="0">
            <a:spAutoFit/>
          </a:bodyPr>
          <a:lstStyle/>
          <a:p>
            <a:r>
              <a:rPr lang="en-US" sz="2000" dirty="0" smtClean="0">
                <a:effectLst>
                  <a:outerShdw blurRad="38100" dist="38100" dir="2700000" algn="tl">
                    <a:srgbClr val="000000">
                      <a:alpha val="43137"/>
                    </a:srgbClr>
                  </a:outerShdw>
                </a:effectLst>
                <a:latin typeface="Baskerville Old Face" pitchFamily="18" charset="0"/>
              </a:rPr>
              <a:t>The first ten amendments to the Constitution are known as the Bill of Rights.</a:t>
            </a:r>
            <a:endParaRPr lang="en-US" sz="2000" dirty="0">
              <a:effectLst>
                <a:outerShdw blurRad="38100" dist="38100" dir="2700000" algn="tl">
                  <a:srgbClr val="000000">
                    <a:alpha val="43137"/>
                  </a:srgbClr>
                </a:outerShdw>
              </a:effectLst>
              <a:latin typeface="Baskerville Old Face" pitchFamily="18"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784736" y="590411"/>
            <a:ext cx="3749664" cy="2686189"/>
          </a:xfrm>
          <a:prstGeom prst="rect">
            <a:avLst/>
          </a:prstGeom>
        </p:spPr>
      </p:pic>
      <p:sp>
        <p:nvSpPr>
          <p:cNvPr id="7" name="TextBox 6"/>
          <p:cNvSpPr txBox="1"/>
          <p:nvPr/>
        </p:nvSpPr>
        <p:spPr>
          <a:xfrm>
            <a:off x="398318" y="2462480"/>
            <a:ext cx="3200400" cy="1323439"/>
          </a:xfrm>
          <a:prstGeom prst="rect">
            <a:avLst/>
          </a:prstGeom>
          <a:noFill/>
        </p:spPr>
        <p:txBody>
          <a:bodyPr wrap="square" rtlCol="0">
            <a:spAutoFit/>
          </a:bodyPr>
          <a:lstStyle/>
          <a:p>
            <a:r>
              <a:rPr lang="en-US" sz="2000" dirty="0" smtClean="0">
                <a:effectLst>
                  <a:outerShdw blurRad="38100" dist="38100" dir="2700000" algn="tl">
                    <a:srgbClr val="000000">
                      <a:alpha val="43137"/>
                    </a:srgbClr>
                  </a:outerShdw>
                </a:effectLst>
                <a:latin typeface="Baskerville Old Face" pitchFamily="18" charset="0"/>
              </a:rPr>
              <a:t>The Bill of Rights was introduced in the first United States Congress in 1789 by James Madison.</a:t>
            </a:r>
            <a:endParaRPr lang="en-US" sz="2000" dirty="0">
              <a:effectLst>
                <a:outerShdw blurRad="38100" dist="38100" dir="2700000" algn="tl">
                  <a:srgbClr val="000000">
                    <a:alpha val="43137"/>
                  </a:srgbClr>
                </a:outerShdw>
              </a:effectLst>
              <a:latin typeface="Baskerville Old Face" pitchFamily="18"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486400" y="3124200"/>
            <a:ext cx="2905073" cy="3317506"/>
          </a:xfrm>
          <a:prstGeom prst="rect">
            <a:avLst/>
          </a:prstGeom>
        </p:spPr>
      </p:pic>
      <p:sp>
        <p:nvSpPr>
          <p:cNvPr id="9" name="TextBox 8"/>
          <p:cNvSpPr txBox="1"/>
          <p:nvPr/>
        </p:nvSpPr>
        <p:spPr>
          <a:xfrm>
            <a:off x="398318" y="4343400"/>
            <a:ext cx="3103418" cy="1323439"/>
          </a:xfrm>
          <a:prstGeom prst="rect">
            <a:avLst/>
          </a:prstGeom>
          <a:noFill/>
        </p:spPr>
        <p:txBody>
          <a:bodyPr wrap="square" rtlCol="0">
            <a:spAutoFit/>
          </a:bodyPr>
          <a:lstStyle/>
          <a:p>
            <a:r>
              <a:rPr lang="en-US" sz="2000" dirty="0" smtClean="0">
                <a:effectLst>
                  <a:outerShdw blurRad="38100" dist="38100" dir="2700000" algn="tl">
                    <a:srgbClr val="000000">
                      <a:alpha val="43137"/>
                    </a:srgbClr>
                  </a:outerShdw>
                </a:effectLst>
                <a:latin typeface="Baskerville Old Face" pitchFamily="18" charset="0"/>
              </a:rPr>
              <a:t>The Bill of Rights took effect on December 15, 1791, after being approved by three-fourths of the States.</a:t>
            </a:r>
            <a:endParaRPr lang="en-US" sz="2000" dirty="0">
              <a:effectLst>
                <a:outerShdw blurRad="38100" dist="38100" dir="2700000" algn="tl">
                  <a:srgbClr val="000000">
                    <a:alpha val="43137"/>
                  </a:srgbClr>
                </a:outerShdw>
              </a:effectLst>
              <a:latin typeface="Baskerville Old Face" pitchFamily="18" charset="0"/>
            </a:endParaRPr>
          </a:p>
        </p:txBody>
      </p:sp>
      <p:sp>
        <p:nvSpPr>
          <p:cNvPr id="10" name="TextBox 9"/>
          <p:cNvSpPr txBox="1"/>
          <p:nvPr/>
        </p:nvSpPr>
        <p:spPr>
          <a:xfrm>
            <a:off x="2362200" y="6441706"/>
            <a:ext cx="1828800" cy="307777"/>
          </a:xfrm>
          <a:prstGeom prst="rect">
            <a:avLst/>
          </a:prstGeom>
          <a:noFill/>
        </p:spPr>
        <p:txBody>
          <a:bodyPr wrap="square" rtlCol="0">
            <a:spAutoFit/>
          </a:bodyPr>
          <a:lstStyle/>
          <a:p>
            <a:r>
              <a:rPr lang="en-US" sz="1400" dirty="0" smtClean="0"/>
              <a:t>Kurt Van Deren</a:t>
            </a:r>
            <a:endParaRPr lang="en-US" sz="1400" dirty="0"/>
          </a:p>
        </p:txBody>
      </p:sp>
    </p:spTree>
    <p:extLst>
      <p:ext uri="{BB962C8B-B14F-4D97-AF65-F5344CB8AC3E}">
        <p14:creationId xmlns:p14="http://schemas.microsoft.com/office/powerpoint/2010/main" xmlns="" val="457276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10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3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10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3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100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3000"/>
                                        <p:tgtEl>
                                          <p:spTgt spid="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10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3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100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fade">
                                      <p:cBhvr>
                                        <p:cTn id="27" dur="3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10200" y="533400"/>
            <a:ext cx="3419203" cy="5486400"/>
          </a:xfrm>
          <a:prstGeom prst="rect">
            <a:avLst/>
          </a:prstGeom>
        </p:spPr>
      </p:pic>
      <p:sp>
        <p:nvSpPr>
          <p:cNvPr id="4" name="TextBox 3"/>
          <p:cNvSpPr txBox="1"/>
          <p:nvPr/>
        </p:nvSpPr>
        <p:spPr>
          <a:xfrm>
            <a:off x="745834" y="1016605"/>
            <a:ext cx="4130966" cy="1938992"/>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In 1787, delegates of the thirteen States met in Philadelphia and drafted a remarkable document—the Constitution.</a:t>
            </a:r>
            <a:endParaRPr lang="en-US" sz="2400" dirty="0">
              <a:effectLst>
                <a:outerShdw blurRad="38100" dist="38100" dir="2700000" algn="tl">
                  <a:srgbClr val="000000">
                    <a:alpha val="43137"/>
                  </a:srgbClr>
                </a:outerShdw>
              </a:effectLst>
              <a:latin typeface="Baskerville Old Face" pitchFamily="18" charset="0"/>
            </a:endParaRPr>
          </a:p>
        </p:txBody>
      </p:sp>
      <p:sp>
        <p:nvSpPr>
          <p:cNvPr id="6" name="TextBox 5"/>
          <p:cNvSpPr txBox="1"/>
          <p:nvPr/>
        </p:nvSpPr>
        <p:spPr>
          <a:xfrm>
            <a:off x="745834" y="3276600"/>
            <a:ext cx="3826166" cy="1938992"/>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But while the Constitution outlined what the new government </a:t>
            </a:r>
            <a:r>
              <a:rPr lang="en-US" sz="2400" i="1" dirty="0" smtClean="0">
                <a:effectLst>
                  <a:outerShdw blurRad="38100" dist="38100" dir="2700000" algn="tl">
                    <a:srgbClr val="000000">
                      <a:alpha val="43137"/>
                    </a:srgbClr>
                  </a:outerShdw>
                </a:effectLst>
                <a:latin typeface="Baskerville Old Face" pitchFamily="18" charset="0"/>
              </a:rPr>
              <a:t>could</a:t>
            </a:r>
            <a:r>
              <a:rPr lang="en-US" sz="2400" dirty="0" smtClean="0">
                <a:effectLst>
                  <a:outerShdw blurRad="38100" dist="38100" dir="2700000" algn="tl">
                    <a:srgbClr val="000000">
                      <a:alpha val="43137"/>
                    </a:srgbClr>
                  </a:outerShdw>
                </a:effectLst>
                <a:latin typeface="Baskerville Old Face" pitchFamily="18" charset="0"/>
              </a:rPr>
              <a:t> do, it did not define what the government could </a:t>
            </a:r>
            <a:r>
              <a:rPr lang="en-US" sz="2400" i="1" dirty="0" smtClean="0">
                <a:effectLst>
                  <a:outerShdw blurRad="38100" dist="38100" dir="2700000" algn="tl">
                    <a:srgbClr val="000000">
                      <a:alpha val="43137"/>
                    </a:srgbClr>
                  </a:outerShdw>
                </a:effectLst>
                <a:latin typeface="Baskerville Old Face" pitchFamily="18" charset="0"/>
              </a:rPr>
              <a:t>not</a:t>
            </a:r>
            <a:r>
              <a:rPr lang="en-US" sz="2400" dirty="0" smtClean="0">
                <a:effectLst>
                  <a:outerShdw blurRad="38100" dist="38100" dir="2700000" algn="tl">
                    <a:srgbClr val="000000">
                      <a:alpha val="43137"/>
                    </a:srgbClr>
                  </a:outerShdw>
                </a:effectLst>
                <a:latin typeface="Baskerville Old Face" pitchFamily="18" charset="0"/>
              </a:rPr>
              <a:t> do.</a:t>
            </a:r>
            <a:endParaRPr lang="en-US" sz="2400" dirty="0">
              <a:effectLst>
                <a:outerShdw blurRad="38100" dist="38100" dir="2700000" algn="tl">
                  <a:srgbClr val="000000">
                    <a:alpha val="43137"/>
                  </a:srgbClr>
                </a:outerShdw>
              </a:effectLst>
              <a:latin typeface="Baskerville Old Face" pitchFamily="18" charset="0"/>
            </a:endParaRPr>
          </a:p>
        </p:txBody>
      </p:sp>
      <p:sp>
        <p:nvSpPr>
          <p:cNvPr id="5" name="TextBox 4"/>
          <p:cNvSpPr txBox="1"/>
          <p:nvPr/>
        </p:nvSpPr>
        <p:spPr>
          <a:xfrm>
            <a:off x="914400" y="5867400"/>
            <a:ext cx="1143000" cy="261610"/>
          </a:xfrm>
          <a:prstGeom prst="rect">
            <a:avLst/>
          </a:prstGeom>
          <a:noFill/>
        </p:spPr>
        <p:txBody>
          <a:bodyPr wrap="square" rtlCol="0">
            <a:spAutoFit/>
          </a:bodyPr>
          <a:lstStyle/>
          <a:p>
            <a:r>
              <a:rPr lang="en-US" sz="1100" dirty="0" smtClean="0"/>
              <a:t>Kurt Van </a:t>
            </a:r>
            <a:r>
              <a:rPr lang="en-US" sz="1100" dirty="0" err="1" smtClean="0"/>
              <a:t>Deren</a:t>
            </a:r>
            <a:endParaRPr lang="en-US" sz="1100" dirty="0"/>
          </a:p>
        </p:txBody>
      </p:sp>
    </p:spTree>
    <p:extLst>
      <p:ext uri="{BB962C8B-B14F-4D97-AF65-F5344CB8AC3E}">
        <p14:creationId xmlns:p14="http://schemas.microsoft.com/office/powerpoint/2010/main" xmlns="" val="1893732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4000" fill="hold"/>
                                        <p:tgtEl>
                                          <p:spTgt spid="4"/>
                                        </p:tgtEl>
                                        <p:attrNameLst>
                                          <p:attrName>ppt_x</p:attrName>
                                        </p:attrNameLst>
                                      </p:cBhvr>
                                      <p:tavLst>
                                        <p:tav tm="0">
                                          <p:val>
                                            <p:strVal val="#ppt_x"/>
                                          </p:val>
                                        </p:tav>
                                        <p:tav tm="100000">
                                          <p:val>
                                            <p:strVal val="#ppt_x"/>
                                          </p:val>
                                        </p:tav>
                                      </p:tavLst>
                                    </p:anim>
                                    <p:anim calcmode="lin" valueType="num">
                                      <p:cBhvr additive="base">
                                        <p:cTn id="8" dur="4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10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0" fill="hold"/>
                                        <p:tgtEl>
                                          <p:spTgt spid="6"/>
                                        </p:tgtEl>
                                        <p:attrNameLst>
                                          <p:attrName>ppt_x</p:attrName>
                                        </p:attrNameLst>
                                      </p:cBhvr>
                                      <p:tavLst>
                                        <p:tav tm="0">
                                          <p:val>
                                            <p:strVal val="#ppt_x"/>
                                          </p:val>
                                        </p:tav>
                                        <p:tav tm="100000">
                                          <p:val>
                                            <p:strVal val="#ppt_x"/>
                                          </p:val>
                                        </p:tav>
                                      </p:tavLst>
                                    </p:anim>
                                    <p:anim calcmode="lin" valueType="num">
                                      <p:cBhvr additive="base">
                                        <p:cTn id="14"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10200" y="533400"/>
            <a:ext cx="3419203" cy="5486400"/>
          </a:xfrm>
          <a:prstGeom prst="rect">
            <a:avLst/>
          </a:prstGeom>
        </p:spPr>
      </p:pic>
      <p:sp>
        <p:nvSpPr>
          <p:cNvPr id="5" name="TextBox 4"/>
          <p:cNvSpPr txBox="1"/>
          <p:nvPr/>
        </p:nvSpPr>
        <p:spPr>
          <a:xfrm>
            <a:off x="745834" y="533400"/>
            <a:ext cx="4130966" cy="2308324"/>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Having a distrust of government after having been a part of an oppressive government in England, citizens of the thirteen States wanted a more limited government.</a:t>
            </a:r>
            <a:endParaRPr lang="en-US" sz="2400" dirty="0">
              <a:effectLst>
                <a:outerShdw blurRad="38100" dist="38100" dir="2700000" algn="tl">
                  <a:srgbClr val="000000">
                    <a:alpha val="43137"/>
                  </a:srgbClr>
                </a:outerShdw>
              </a:effectLst>
              <a:latin typeface="Baskerville Old Face" pitchFamily="18" charset="0"/>
            </a:endParaRPr>
          </a:p>
        </p:txBody>
      </p:sp>
      <p:sp>
        <p:nvSpPr>
          <p:cNvPr id="6" name="TextBox 5"/>
          <p:cNvSpPr txBox="1"/>
          <p:nvPr/>
        </p:nvSpPr>
        <p:spPr>
          <a:xfrm>
            <a:off x="723422" y="2905035"/>
            <a:ext cx="3826166" cy="1200329"/>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The solution was a “bill of rights” limiting the power of the federal government.</a:t>
            </a:r>
            <a:endParaRPr lang="en-US" sz="2400" dirty="0">
              <a:effectLst>
                <a:outerShdw blurRad="38100" dist="38100" dir="2700000" algn="tl">
                  <a:srgbClr val="000000">
                    <a:alpha val="43137"/>
                  </a:srgbClr>
                </a:outerShdw>
              </a:effectLst>
              <a:latin typeface="Baskerville Old Face" pitchFamily="18" charset="0"/>
            </a:endParaRPr>
          </a:p>
        </p:txBody>
      </p:sp>
      <p:sp>
        <p:nvSpPr>
          <p:cNvPr id="7" name="TextBox 6"/>
          <p:cNvSpPr txBox="1"/>
          <p:nvPr/>
        </p:nvSpPr>
        <p:spPr>
          <a:xfrm>
            <a:off x="701010" y="4198203"/>
            <a:ext cx="3826166" cy="2308324"/>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askerville Old Face" pitchFamily="18" charset="0"/>
              </a:rPr>
              <a:t>Anti-Federalists thought a list of specific rights was unnecessary, but Federalists refused to agree to the Constitution without such a list.</a:t>
            </a:r>
            <a:endParaRPr lang="en-US" sz="2400" dirty="0">
              <a:effectLst>
                <a:outerShdw blurRad="38100" dist="38100" dir="2700000" algn="tl">
                  <a:srgbClr val="000000">
                    <a:alpha val="43137"/>
                  </a:srgbClr>
                </a:outerShdw>
              </a:effectLst>
              <a:latin typeface="Baskerville Old Face" pitchFamily="18" charset="0"/>
            </a:endParaRPr>
          </a:p>
        </p:txBody>
      </p:sp>
      <p:sp>
        <p:nvSpPr>
          <p:cNvPr id="8" name="TextBox 7"/>
          <p:cNvSpPr txBox="1"/>
          <p:nvPr/>
        </p:nvSpPr>
        <p:spPr>
          <a:xfrm>
            <a:off x="4724400" y="6400800"/>
            <a:ext cx="1600200" cy="261610"/>
          </a:xfrm>
          <a:prstGeom prst="rect">
            <a:avLst/>
          </a:prstGeom>
          <a:noFill/>
        </p:spPr>
        <p:txBody>
          <a:bodyPr wrap="square" rtlCol="0">
            <a:spAutoFit/>
          </a:bodyPr>
          <a:lstStyle/>
          <a:p>
            <a:r>
              <a:rPr lang="en-US" sz="1100" dirty="0" smtClean="0"/>
              <a:t>Kurt Van </a:t>
            </a:r>
            <a:r>
              <a:rPr lang="en-US" sz="1100" dirty="0" err="1" smtClean="0"/>
              <a:t>Deren</a:t>
            </a:r>
            <a:endParaRPr lang="en-US" sz="1100" dirty="0"/>
          </a:p>
        </p:txBody>
      </p:sp>
    </p:spTree>
    <p:extLst>
      <p:ext uri="{BB962C8B-B14F-4D97-AF65-F5344CB8AC3E}">
        <p14:creationId xmlns:p14="http://schemas.microsoft.com/office/powerpoint/2010/main" xmlns="" val="383298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4000" fill="hold"/>
                                        <p:tgtEl>
                                          <p:spTgt spid="5"/>
                                        </p:tgtEl>
                                        <p:attrNameLst>
                                          <p:attrName>ppt_x</p:attrName>
                                        </p:attrNameLst>
                                      </p:cBhvr>
                                      <p:tavLst>
                                        <p:tav tm="0">
                                          <p:val>
                                            <p:strVal val="#ppt_x"/>
                                          </p:val>
                                        </p:tav>
                                        <p:tav tm="100000">
                                          <p:val>
                                            <p:strVal val="#ppt_x"/>
                                          </p:val>
                                        </p:tav>
                                      </p:tavLst>
                                    </p:anim>
                                    <p:anim calcmode="lin" valueType="num">
                                      <p:cBhvr additive="base">
                                        <p:cTn id="8" dur="4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10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0" fill="hold"/>
                                        <p:tgtEl>
                                          <p:spTgt spid="6"/>
                                        </p:tgtEl>
                                        <p:attrNameLst>
                                          <p:attrName>ppt_x</p:attrName>
                                        </p:attrNameLst>
                                      </p:cBhvr>
                                      <p:tavLst>
                                        <p:tav tm="0">
                                          <p:val>
                                            <p:strVal val="#ppt_x"/>
                                          </p:val>
                                        </p:tav>
                                        <p:tav tm="100000">
                                          <p:val>
                                            <p:strVal val="#ppt_x"/>
                                          </p:val>
                                        </p:tav>
                                      </p:tavLst>
                                    </p:anim>
                                    <p:anim calcmode="lin" valueType="num">
                                      <p:cBhvr additive="base">
                                        <p:cTn id="14"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10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0" fill="hold"/>
                                        <p:tgtEl>
                                          <p:spTgt spid="7"/>
                                        </p:tgtEl>
                                        <p:attrNameLst>
                                          <p:attrName>ppt_x</p:attrName>
                                        </p:attrNameLst>
                                      </p:cBhvr>
                                      <p:tavLst>
                                        <p:tav tm="0">
                                          <p:val>
                                            <p:strVal val="#ppt_x"/>
                                          </p:val>
                                        </p:tav>
                                        <p:tav tm="100000">
                                          <p:val>
                                            <p:strVal val="#ppt_x"/>
                                          </p:val>
                                        </p:tav>
                                      </p:tavLst>
                                    </p:anim>
                                    <p:anim calcmode="lin" valueType="num">
                                      <p:cBhvr additive="base">
                                        <p:cTn id="20" dur="5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88818" y="381000"/>
            <a:ext cx="7924800" cy="1143000"/>
          </a:xfrm>
          <a:prstGeom prst="rect">
            <a:avLst/>
          </a:prstGeom>
        </p:spPr>
      </p:pic>
      <p:sp>
        <p:nvSpPr>
          <p:cNvPr id="3" name="TextBox 2"/>
          <p:cNvSpPr txBox="1"/>
          <p:nvPr/>
        </p:nvSpPr>
        <p:spPr>
          <a:xfrm>
            <a:off x="2057400" y="1600200"/>
            <a:ext cx="4800600" cy="400110"/>
          </a:xfrm>
          <a:prstGeom prst="rect">
            <a:avLst/>
          </a:prstGeom>
          <a:noFill/>
        </p:spPr>
        <p:txBody>
          <a:bodyPr wrap="square" rtlCol="0">
            <a:spAutoFit/>
          </a:bodyPr>
          <a:lstStyle/>
          <a:p>
            <a:pPr algn="ctr"/>
            <a:r>
              <a:rPr lang="en-US" sz="2000" dirty="0" smtClean="0">
                <a:effectLst>
                  <a:outerShdw blurRad="38100" dist="38100" dir="2700000" algn="tl">
                    <a:srgbClr val="000000">
                      <a:alpha val="43137"/>
                    </a:srgbClr>
                  </a:outerShdw>
                </a:effectLst>
                <a:latin typeface="Baskerville Old Face" pitchFamily="18" charset="0"/>
              </a:rPr>
              <a:t>What rights does the Bill of Rights protect?</a:t>
            </a:r>
            <a:endParaRPr lang="en-US" sz="2000" dirty="0">
              <a:effectLst>
                <a:outerShdw blurRad="38100" dist="38100" dir="2700000" algn="tl">
                  <a:srgbClr val="000000">
                    <a:alpha val="43137"/>
                  </a:srgbClr>
                </a:outerShdw>
              </a:effectLst>
              <a:latin typeface="Baskerville Old Face" pitchFamily="18" charset="0"/>
            </a:endParaRPr>
          </a:p>
        </p:txBody>
      </p:sp>
      <p:sp>
        <p:nvSpPr>
          <p:cNvPr id="4" name="TextBox 3"/>
          <p:cNvSpPr txBox="1"/>
          <p:nvPr/>
        </p:nvSpPr>
        <p:spPr>
          <a:xfrm>
            <a:off x="685799" y="2000310"/>
            <a:ext cx="3276599" cy="95410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(1) Congress will make no law establishing  or prohibiting a religion, or preventing free speech, freedom of the press, or free assembly.</a:t>
            </a:r>
            <a:endParaRPr lang="en-US" sz="1400" dirty="0">
              <a:effectLst>
                <a:outerShdw blurRad="38100" dist="38100" dir="2700000" algn="tl">
                  <a:srgbClr val="000000">
                    <a:alpha val="43137"/>
                  </a:srgbClr>
                </a:outerShdw>
              </a:effectLst>
              <a:latin typeface="Baskerville Old Face" pitchFamily="18" charset="0"/>
            </a:endParaRPr>
          </a:p>
        </p:txBody>
      </p:sp>
      <p:sp>
        <p:nvSpPr>
          <p:cNvPr id="5" name="TextBox 4"/>
          <p:cNvSpPr txBox="1"/>
          <p:nvPr/>
        </p:nvSpPr>
        <p:spPr>
          <a:xfrm>
            <a:off x="685800" y="2954417"/>
            <a:ext cx="3124200"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(2) Recognizing the need for a well-armed militia, you have the right to keep and bear arms.</a:t>
            </a:r>
            <a:endParaRPr lang="en-US" sz="1400" dirty="0">
              <a:effectLst>
                <a:outerShdw blurRad="38100" dist="38100" dir="2700000" algn="tl">
                  <a:srgbClr val="000000">
                    <a:alpha val="43137"/>
                  </a:srgbClr>
                </a:outerShdw>
              </a:effectLst>
              <a:latin typeface="Baskerville Old Face" pitchFamily="18" charset="0"/>
            </a:endParaRPr>
          </a:p>
        </p:txBody>
      </p:sp>
      <p:sp>
        <p:nvSpPr>
          <p:cNvPr id="6" name="TextBox 5"/>
          <p:cNvSpPr txBox="1"/>
          <p:nvPr/>
        </p:nvSpPr>
        <p:spPr>
          <a:xfrm>
            <a:off x="685799" y="3715140"/>
            <a:ext cx="3124199"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(3) You have the right to refuse to allow soldiers to stay in your home unless instructed to do so during war time. </a:t>
            </a:r>
            <a:endParaRPr lang="en-US" sz="1400" dirty="0">
              <a:effectLst>
                <a:outerShdw blurRad="38100" dist="38100" dir="2700000" algn="tl">
                  <a:srgbClr val="000000">
                    <a:alpha val="43137"/>
                  </a:srgbClr>
                </a:outerShdw>
              </a:effectLst>
              <a:latin typeface="Baskerville Old Face" pitchFamily="18" charset="0"/>
            </a:endParaRPr>
          </a:p>
        </p:txBody>
      </p:sp>
      <p:sp>
        <p:nvSpPr>
          <p:cNvPr id="7" name="TextBox 6"/>
          <p:cNvSpPr txBox="1"/>
          <p:nvPr/>
        </p:nvSpPr>
        <p:spPr>
          <a:xfrm>
            <a:off x="685799" y="4495800"/>
            <a:ext cx="3124197"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(4) You have the right not to be searched unreasonably, and warrants must only be issued based on probable cause.</a:t>
            </a:r>
            <a:endParaRPr lang="en-US" sz="1400" dirty="0">
              <a:effectLst>
                <a:outerShdw blurRad="38100" dist="38100" dir="2700000" algn="tl">
                  <a:srgbClr val="000000">
                    <a:alpha val="43137"/>
                  </a:srgbClr>
                </a:outerShdw>
              </a:effectLst>
              <a:latin typeface="Baskerville Old Face" pitchFamily="18" charset="0"/>
            </a:endParaRPr>
          </a:p>
        </p:txBody>
      </p:sp>
      <p:sp>
        <p:nvSpPr>
          <p:cNvPr id="8" name="TextBox 7"/>
          <p:cNvSpPr txBox="1"/>
          <p:nvPr/>
        </p:nvSpPr>
        <p:spPr>
          <a:xfrm>
            <a:off x="685800" y="5419100"/>
            <a:ext cx="3124196" cy="1169551"/>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(5) You can’t be tried for a serious crime without being charged by a Grand Jury, you can’t be tried twice for the same crime, and the government can’t take your property without due process of law.</a:t>
            </a:r>
            <a:endParaRPr lang="en-US" sz="1400" dirty="0">
              <a:effectLst>
                <a:outerShdw blurRad="38100" dist="38100" dir="2700000" algn="tl">
                  <a:srgbClr val="000000">
                    <a:alpha val="43137"/>
                  </a:srgbClr>
                </a:outerShdw>
              </a:effectLst>
              <a:latin typeface="Baskerville Old Face" pitchFamily="18" charset="0"/>
            </a:endParaRPr>
          </a:p>
        </p:txBody>
      </p:sp>
      <p:pic>
        <p:nvPicPr>
          <p:cNvPr id="1026" name="Picture 2" descr="C:\Program Files (x86)\Microsoft Office\MEDIA\CAGCAT10\j0300912.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93898" y="2022247"/>
            <a:ext cx="1417624" cy="1345554"/>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C:\Users\Home\AppData\Local\Microsoft\Windows\Temporary Internet Files\Content.IE5\C3F9DQHA\MP900384849[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895465" y="2160796"/>
            <a:ext cx="1219200" cy="1128631"/>
          </a:xfrm>
          <a:prstGeom prst="rect">
            <a:avLst/>
          </a:prstGeom>
          <a:noFill/>
          <a:extLst>
            <a:ext uri="{909E8E84-426E-40DD-AFC4-6F175D3DCCD1}">
              <a14:hiddenFill xmlns:a14="http://schemas.microsoft.com/office/drawing/2010/main" xmlns="">
                <a:solidFill>
                  <a:srgbClr val="FFFFFF"/>
                </a:solidFill>
              </a14:hiddenFill>
            </a:ext>
          </a:extLst>
        </p:spPr>
      </p:pic>
      <p:pic>
        <p:nvPicPr>
          <p:cNvPr id="1029" name="Picture 5" descr="C:\Users\Home\AppData\Local\Microsoft\Windows\Temporary Internet Files\Content.IE5\UYREQWKD\MC900276840[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960297" y="2725112"/>
            <a:ext cx="756958" cy="1312715"/>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C:\Users\Home\AppData\Local\Microsoft\Windows\Temporary Internet Files\Content.IE5\FHFXC1B4\MC900055525[1].wm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038466" y="3215975"/>
            <a:ext cx="1331686" cy="1114330"/>
          </a:xfrm>
          <a:prstGeom prst="rect">
            <a:avLst/>
          </a:prstGeom>
          <a:noFill/>
          <a:extLst>
            <a:ext uri="{909E8E84-426E-40DD-AFC4-6F175D3DCCD1}">
              <a14:hiddenFill xmlns:a14="http://schemas.microsoft.com/office/drawing/2010/main" xmlns="">
                <a:solidFill>
                  <a:srgbClr val="FFFFFF"/>
                </a:solidFill>
              </a14:hiddenFill>
            </a:ext>
          </a:extLst>
        </p:spPr>
      </p:pic>
      <p:pic>
        <p:nvPicPr>
          <p:cNvPr id="1031" name="Picture 7" descr="C:\Users\Home\AppData\Local\Microsoft\Windows\Temporary Internet Files\Content.IE5\UYREQWKD\MC900056645[1].wm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012599" y="1985935"/>
            <a:ext cx="1332720" cy="1424335"/>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C:\Users\Home\AppData\Local\Microsoft\Windows\Temporary Internet Files\Content.IE5\UYREQWKD\MC900335989[1].wmf"/>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6370152" y="3133335"/>
            <a:ext cx="1499160" cy="1166642"/>
          </a:xfrm>
          <a:prstGeom prst="rect">
            <a:avLst/>
          </a:prstGeom>
          <a:noFill/>
          <a:extLst>
            <a:ext uri="{909E8E84-426E-40DD-AFC4-6F175D3DCCD1}">
              <a14:hiddenFill xmlns:a14="http://schemas.microsoft.com/office/drawing/2010/main" xmlns="">
                <a:solidFill>
                  <a:srgbClr val="FFFFFF"/>
                </a:solidFill>
              </a14:hiddenFill>
            </a:ext>
          </a:extLst>
        </p:spPr>
      </p:pic>
      <p:pic>
        <p:nvPicPr>
          <p:cNvPr id="1033" name="Picture 9" descr="C:\Users\Home\AppData\Local\Microsoft\Windows\Temporary Internet Files\Content.IE5\UYREQWKD\MC900149515[1].wmf"/>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7039493" y="3570571"/>
            <a:ext cx="996059" cy="2035963"/>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8"/>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5323780" y="4453804"/>
            <a:ext cx="1476913" cy="1635821"/>
          </a:xfrm>
          <a:prstGeom prst="rect">
            <a:avLst/>
          </a:prstGeom>
        </p:spPr>
      </p:pic>
      <p:pic>
        <p:nvPicPr>
          <p:cNvPr id="1034" name="Picture 10" descr="C:\Users\Home\AppData\Local\Microsoft\Windows\Temporary Internet Files\Content.IE5\UYREQWKD\MC900056214[1].wmf"/>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6740627" y="4495800"/>
            <a:ext cx="1413662" cy="1821485"/>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TextBox 9"/>
          <p:cNvSpPr txBox="1"/>
          <p:nvPr/>
        </p:nvSpPr>
        <p:spPr>
          <a:xfrm>
            <a:off x="4457700" y="6317285"/>
            <a:ext cx="1437765" cy="307777"/>
          </a:xfrm>
          <a:prstGeom prst="rect">
            <a:avLst/>
          </a:prstGeom>
          <a:noFill/>
        </p:spPr>
        <p:txBody>
          <a:bodyPr wrap="square" rtlCol="0">
            <a:spAutoFit/>
          </a:bodyPr>
          <a:lstStyle/>
          <a:p>
            <a:r>
              <a:rPr lang="en-US" sz="1400" dirty="0" smtClean="0"/>
              <a:t>Kurt Van Deren</a:t>
            </a:r>
            <a:endParaRPr lang="en-US" sz="1400" dirty="0"/>
          </a:p>
        </p:txBody>
      </p:sp>
    </p:spTree>
    <p:extLst>
      <p:ext uri="{BB962C8B-B14F-4D97-AF65-F5344CB8AC3E}">
        <p14:creationId xmlns:p14="http://schemas.microsoft.com/office/powerpoint/2010/main" xmlns="" val="4017495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300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30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13" dur="3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fade">
                                      <p:cBhvr>
                                        <p:cTn id="18" dur="1250"/>
                                        <p:tgtEl>
                                          <p:spTgt spid="10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250"/>
                                  </p:stCondLst>
                                  <p:childTnLst>
                                    <p:set>
                                      <p:cBhvr>
                                        <p:cTn id="22" dur="1" fill="hold">
                                          <p:stCondLst>
                                            <p:cond delay="0"/>
                                          </p:stCondLst>
                                        </p:cTn>
                                        <p:tgtEl>
                                          <p:spTgt spid="1028"/>
                                        </p:tgtEl>
                                        <p:attrNameLst>
                                          <p:attrName>style.visibility</p:attrName>
                                        </p:attrNameLst>
                                      </p:cBhvr>
                                      <p:to>
                                        <p:strVal val="visible"/>
                                      </p:to>
                                    </p:set>
                                    <p:animEffect transition="in" filter="fade">
                                      <p:cBhvr>
                                        <p:cTn id="23" dur="1250"/>
                                        <p:tgtEl>
                                          <p:spTgt spid="102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250"/>
                                  </p:stCondLst>
                                  <p:childTnLst>
                                    <p:set>
                                      <p:cBhvr>
                                        <p:cTn id="27" dur="1" fill="hold">
                                          <p:stCondLst>
                                            <p:cond delay="0"/>
                                          </p:stCondLst>
                                        </p:cTn>
                                        <p:tgtEl>
                                          <p:spTgt spid="1029"/>
                                        </p:tgtEl>
                                        <p:attrNameLst>
                                          <p:attrName>style.visibility</p:attrName>
                                        </p:attrNameLst>
                                      </p:cBhvr>
                                      <p:to>
                                        <p:strVal val="visible"/>
                                      </p:to>
                                    </p:set>
                                    <p:animEffect transition="in" filter="fade">
                                      <p:cBhvr>
                                        <p:cTn id="28" dur="1250"/>
                                        <p:tgtEl>
                                          <p:spTgt spid="102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250"/>
                                  </p:stCondLst>
                                  <p:childTnLst>
                                    <p:set>
                                      <p:cBhvr>
                                        <p:cTn id="32" dur="1" fill="hold">
                                          <p:stCondLst>
                                            <p:cond delay="0"/>
                                          </p:stCondLst>
                                        </p:cTn>
                                        <p:tgtEl>
                                          <p:spTgt spid="1030"/>
                                        </p:tgtEl>
                                        <p:attrNameLst>
                                          <p:attrName>style.visibility</p:attrName>
                                        </p:attrNameLst>
                                      </p:cBhvr>
                                      <p:to>
                                        <p:strVal val="visible"/>
                                      </p:to>
                                    </p:set>
                                    <p:animEffect transition="in" filter="fade">
                                      <p:cBhvr>
                                        <p:cTn id="33" dur="1250"/>
                                        <p:tgtEl>
                                          <p:spTgt spid="103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250"/>
                                  </p:stCondLst>
                                  <p:childTnLst>
                                    <p:set>
                                      <p:cBhvr>
                                        <p:cTn id="37" dur="1" fill="hold">
                                          <p:stCondLst>
                                            <p:cond delay="0"/>
                                          </p:stCondLst>
                                        </p:cTn>
                                        <p:tgtEl>
                                          <p:spTgt spid="1031"/>
                                        </p:tgtEl>
                                        <p:attrNameLst>
                                          <p:attrName>style.visibility</p:attrName>
                                        </p:attrNameLst>
                                      </p:cBhvr>
                                      <p:to>
                                        <p:strVal val="visible"/>
                                      </p:to>
                                    </p:set>
                                    <p:animEffect transition="in" filter="fade">
                                      <p:cBhvr>
                                        <p:cTn id="38" dur="1250"/>
                                        <p:tgtEl>
                                          <p:spTgt spid="1031"/>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3000"/>
                                  </p:stCondLst>
                                  <p:childTnLst>
                                    <p:set>
                                      <p:cBhvr>
                                        <p:cTn id="42" dur="1" fill="hold">
                                          <p:stCondLst>
                                            <p:cond delay="0"/>
                                          </p:stCondLst>
                                        </p:cTn>
                                        <p:tgtEl>
                                          <p:spTgt spid="5">
                                            <p:txEl>
                                              <p:pRg st="0" end="0"/>
                                            </p:txEl>
                                          </p:spTgt>
                                        </p:tgtEl>
                                        <p:attrNameLst>
                                          <p:attrName>style.visibility</p:attrName>
                                        </p:attrNameLst>
                                      </p:cBhvr>
                                      <p:to>
                                        <p:strVal val="visible"/>
                                      </p:to>
                                    </p:set>
                                    <p:anim calcmode="lin" valueType="num">
                                      <p:cBhvr additive="base">
                                        <p:cTn id="43" dur="30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44" dur="30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250"/>
                                  </p:stCondLst>
                                  <p:childTnLst>
                                    <p:set>
                                      <p:cBhvr>
                                        <p:cTn id="48" dur="1" fill="hold">
                                          <p:stCondLst>
                                            <p:cond delay="0"/>
                                          </p:stCondLst>
                                        </p:cTn>
                                        <p:tgtEl>
                                          <p:spTgt spid="1032"/>
                                        </p:tgtEl>
                                        <p:attrNameLst>
                                          <p:attrName>style.visibility</p:attrName>
                                        </p:attrNameLst>
                                      </p:cBhvr>
                                      <p:to>
                                        <p:strVal val="visible"/>
                                      </p:to>
                                    </p:set>
                                    <p:animEffect transition="in" filter="fade">
                                      <p:cBhvr>
                                        <p:cTn id="49" dur="1250"/>
                                        <p:tgtEl>
                                          <p:spTgt spid="1032"/>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3000"/>
                                  </p:stCondLst>
                                  <p:childTnLst>
                                    <p:set>
                                      <p:cBhvr>
                                        <p:cTn id="53" dur="1" fill="hold">
                                          <p:stCondLst>
                                            <p:cond delay="0"/>
                                          </p:stCondLst>
                                        </p:cTn>
                                        <p:tgtEl>
                                          <p:spTgt spid="6">
                                            <p:txEl>
                                              <p:pRg st="0" end="0"/>
                                            </p:txEl>
                                          </p:spTgt>
                                        </p:tgtEl>
                                        <p:attrNameLst>
                                          <p:attrName>style.visibility</p:attrName>
                                        </p:attrNameLst>
                                      </p:cBhvr>
                                      <p:to>
                                        <p:strVal val="visible"/>
                                      </p:to>
                                    </p:set>
                                    <p:anim calcmode="lin" valueType="num">
                                      <p:cBhvr additive="base">
                                        <p:cTn id="54" dur="3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55" dur="3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250"/>
                                  </p:stCondLst>
                                  <p:childTnLst>
                                    <p:set>
                                      <p:cBhvr>
                                        <p:cTn id="59" dur="1" fill="hold">
                                          <p:stCondLst>
                                            <p:cond delay="0"/>
                                          </p:stCondLst>
                                        </p:cTn>
                                        <p:tgtEl>
                                          <p:spTgt spid="1033"/>
                                        </p:tgtEl>
                                        <p:attrNameLst>
                                          <p:attrName>style.visibility</p:attrName>
                                        </p:attrNameLst>
                                      </p:cBhvr>
                                      <p:to>
                                        <p:strVal val="visible"/>
                                      </p:to>
                                    </p:set>
                                    <p:animEffect transition="in" filter="fade">
                                      <p:cBhvr>
                                        <p:cTn id="60" dur="1250"/>
                                        <p:tgtEl>
                                          <p:spTgt spid="1033"/>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nodeType="clickEffect">
                                  <p:stCondLst>
                                    <p:cond delay="3000"/>
                                  </p:stCondLst>
                                  <p:childTnLst>
                                    <p:set>
                                      <p:cBhvr>
                                        <p:cTn id="64" dur="1" fill="hold">
                                          <p:stCondLst>
                                            <p:cond delay="0"/>
                                          </p:stCondLst>
                                        </p:cTn>
                                        <p:tgtEl>
                                          <p:spTgt spid="7">
                                            <p:txEl>
                                              <p:pRg st="0" end="0"/>
                                            </p:txEl>
                                          </p:spTgt>
                                        </p:tgtEl>
                                        <p:attrNameLst>
                                          <p:attrName>style.visibility</p:attrName>
                                        </p:attrNameLst>
                                      </p:cBhvr>
                                      <p:to>
                                        <p:strVal val="visible"/>
                                      </p:to>
                                    </p:set>
                                    <p:anim calcmode="lin" valueType="num">
                                      <p:cBhvr additive="base">
                                        <p:cTn id="65" dur="30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66" dur="30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25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1250"/>
                                        <p:tgtEl>
                                          <p:spTgt spid="9"/>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grpId="0" nodeType="clickEffect">
                                  <p:stCondLst>
                                    <p:cond delay="3000"/>
                                  </p:stCondLst>
                                  <p:childTnLst>
                                    <p:set>
                                      <p:cBhvr>
                                        <p:cTn id="75" dur="1" fill="hold">
                                          <p:stCondLst>
                                            <p:cond delay="0"/>
                                          </p:stCondLst>
                                        </p:cTn>
                                        <p:tgtEl>
                                          <p:spTgt spid="8"/>
                                        </p:tgtEl>
                                        <p:attrNameLst>
                                          <p:attrName>style.visibility</p:attrName>
                                        </p:attrNameLst>
                                      </p:cBhvr>
                                      <p:to>
                                        <p:strVal val="visible"/>
                                      </p:to>
                                    </p:set>
                                    <p:anim calcmode="lin" valueType="num">
                                      <p:cBhvr additive="base">
                                        <p:cTn id="76" dur="3000" fill="hold"/>
                                        <p:tgtEl>
                                          <p:spTgt spid="8"/>
                                        </p:tgtEl>
                                        <p:attrNameLst>
                                          <p:attrName>ppt_x</p:attrName>
                                        </p:attrNameLst>
                                      </p:cBhvr>
                                      <p:tavLst>
                                        <p:tav tm="0">
                                          <p:val>
                                            <p:strVal val="0-#ppt_w/2"/>
                                          </p:val>
                                        </p:tav>
                                        <p:tav tm="100000">
                                          <p:val>
                                            <p:strVal val="#ppt_x"/>
                                          </p:val>
                                        </p:tav>
                                      </p:tavLst>
                                    </p:anim>
                                    <p:anim calcmode="lin" valueType="num">
                                      <p:cBhvr additive="base">
                                        <p:cTn id="77" dur="3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250"/>
                                  </p:stCondLst>
                                  <p:childTnLst>
                                    <p:set>
                                      <p:cBhvr>
                                        <p:cTn id="81" dur="1" fill="hold">
                                          <p:stCondLst>
                                            <p:cond delay="0"/>
                                          </p:stCondLst>
                                        </p:cTn>
                                        <p:tgtEl>
                                          <p:spTgt spid="1034"/>
                                        </p:tgtEl>
                                        <p:attrNameLst>
                                          <p:attrName>style.visibility</p:attrName>
                                        </p:attrNameLst>
                                      </p:cBhvr>
                                      <p:to>
                                        <p:strVal val="visible"/>
                                      </p:to>
                                    </p:set>
                                    <p:animEffect transition="in" filter="fade">
                                      <p:cBhvr>
                                        <p:cTn id="82" dur="125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88818" y="381000"/>
            <a:ext cx="7924800" cy="1143000"/>
          </a:xfrm>
          <a:prstGeom prst="rect">
            <a:avLst/>
          </a:prstGeom>
        </p:spPr>
      </p:pic>
      <p:sp>
        <p:nvSpPr>
          <p:cNvPr id="3" name="TextBox 2"/>
          <p:cNvSpPr txBox="1"/>
          <p:nvPr/>
        </p:nvSpPr>
        <p:spPr>
          <a:xfrm>
            <a:off x="2057400" y="1600200"/>
            <a:ext cx="4800600" cy="400110"/>
          </a:xfrm>
          <a:prstGeom prst="rect">
            <a:avLst/>
          </a:prstGeom>
          <a:noFill/>
        </p:spPr>
        <p:txBody>
          <a:bodyPr wrap="square" rtlCol="0">
            <a:spAutoFit/>
          </a:bodyPr>
          <a:lstStyle/>
          <a:p>
            <a:pPr algn="ctr"/>
            <a:r>
              <a:rPr lang="en-US" sz="2000" dirty="0" smtClean="0">
                <a:effectLst>
                  <a:outerShdw blurRad="38100" dist="38100" dir="2700000" algn="tl">
                    <a:srgbClr val="000000">
                      <a:alpha val="43137"/>
                    </a:srgbClr>
                  </a:outerShdw>
                </a:effectLst>
                <a:latin typeface="Baskerville Old Face" pitchFamily="18" charset="0"/>
              </a:rPr>
              <a:t>What rights does the Bill of Rights protect?</a:t>
            </a:r>
            <a:endParaRPr lang="en-US" sz="2000" dirty="0">
              <a:effectLst>
                <a:outerShdw blurRad="38100" dist="38100" dir="2700000" algn="tl">
                  <a:srgbClr val="000000">
                    <a:alpha val="43137"/>
                  </a:srgbClr>
                </a:outerShdw>
              </a:effectLst>
              <a:latin typeface="Baskerville Old Face" pitchFamily="18" charset="0"/>
            </a:endParaRPr>
          </a:p>
        </p:txBody>
      </p:sp>
      <p:sp>
        <p:nvSpPr>
          <p:cNvPr id="4" name="TextBox 3"/>
          <p:cNvSpPr txBox="1"/>
          <p:nvPr/>
        </p:nvSpPr>
        <p:spPr>
          <a:xfrm>
            <a:off x="685799" y="2000310"/>
            <a:ext cx="3276599" cy="95410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(6) In criminal cases, you have the right to a speedy trial in front of an impartial jury, to be told of the charges you face, and to be represented by an attorney.</a:t>
            </a:r>
            <a:endParaRPr lang="en-US" sz="1400" dirty="0">
              <a:effectLst>
                <a:outerShdw blurRad="38100" dist="38100" dir="2700000" algn="tl">
                  <a:srgbClr val="000000">
                    <a:alpha val="43137"/>
                  </a:srgbClr>
                </a:outerShdw>
              </a:effectLst>
              <a:latin typeface="Baskerville Old Face" pitchFamily="18" charset="0"/>
            </a:endParaRPr>
          </a:p>
        </p:txBody>
      </p:sp>
      <p:sp>
        <p:nvSpPr>
          <p:cNvPr id="5" name="TextBox 4"/>
          <p:cNvSpPr txBox="1"/>
          <p:nvPr/>
        </p:nvSpPr>
        <p:spPr>
          <a:xfrm>
            <a:off x="685799" y="3021426"/>
            <a:ext cx="3124200" cy="95410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(7) You have the right to a jury in certain civil cases (cases involving disagreements between two people, instead of cases involving crimes).</a:t>
            </a:r>
            <a:endParaRPr lang="en-US" sz="1400" dirty="0">
              <a:effectLst>
                <a:outerShdw blurRad="38100" dist="38100" dir="2700000" algn="tl">
                  <a:srgbClr val="000000">
                    <a:alpha val="43137"/>
                  </a:srgbClr>
                </a:outerShdw>
              </a:effectLst>
              <a:latin typeface="Baskerville Old Face" pitchFamily="18" charset="0"/>
            </a:endParaRPr>
          </a:p>
        </p:txBody>
      </p:sp>
      <p:sp>
        <p:nvSpPr>
          <p:cNvPr id="6" name="TextBox 5"/>
          <p:cNvSpPr txBox="1"/>
          <p:nvPr/>
        </p:nvSpPr>
        <p:spPr>
          <a:xfrm>
            <a:off x="658291" y="4006363"/>
            <a:ext cx="3124199"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(8) You can’t be required to pay too much bail or be subject to cruel and unusual punishment for a crime. </a:t>
            </a:r>
            <a:endParaRPr lang="en-US" sz="1400" dirty="0">
              <a:effectLst>
                <a:outerShdw blurRad="38100" dist="38100" dir="2700000" algn="tl">
                  <a:srgbClr val="000000">
                    <a:alpha val="43137"/>
                  </a:srgbClr>
                </a:outerShdw>
              </a:effectLst>
              <a:latin typeface="Baskerville Old Face" pitchFamily="18" charset="0"/>
            </a:endParaRPr>
          </a:p>
        </p:txBody>
      </p:sp>
      <p:sp>
        <p:nvSpPr>
          <p:cNvPr id="7" name="TextBox 6"/>
          <p:cNvSpPr txBox="1"/>
          <p:nvPr/>
        </p:nvSpPr>
        <p:spPr>
          <a:xfrm>
            <a:off x="656053" y="4883322"/>
            <a:ext cx="3124197" cy="523220"/>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(9) You have other rights, besides those listed in the Constitution.</a:t>
            </a:r>
            <a:endParaRPr lang="en-US" sz="1400" dirty="0">
              <a:effectLst>
                <a:outerShdw blurRad="38100" dist="38100" dir="2700000" algn="tl">
                  <a:srgbClr val="000000">
                    <a:alpha val="43137"/>
                  </a:srgbClr>
                </a:outerShdw>
              </a:effectLst>
              <a:latin typeface="Baskerville Old Face" pitchFamily="18" charset="0"/>
            </a:endParaRPr>
          </a:p>
        </p:txBody>
      </p:sp>
      <p:sp>
        <p:nvSpPr>
          <p:cNvPr id="8" name="TextBox 7"/>
          <p:cNvSpPr txBox="1"/>
          <p:nvPr/>
        </p:nvSpPr>
        <p:spPr>
          <a:xfrm>
            <a:off x="667875" y="5565109"/>
            <a:ext cx="3124196" cy="738664"/>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Baskerville Old Face" pitchFamily="18" charset="0"/>
              </a:rPr>
              <a:t>(10) The powers not given to the federal government by the Constitution are left to the States and to individuals.</a:t>
            </a:r>
            <a:endParaRPr lang="en-US" sz="1400" dirty="0">
              <a:effectLst>
                <a:outerShdw blurRad="38100" dist="38100" dir="2700000" algn="tl">
                  <a:srgbClr val="000000">
                    <a:alpha val="43137"/>
                  </a:srgbClr>
                </a:outerShdw>
              </a:effectLst>
              <a:latin typeface="Baskerville Old Face" pitchFamily="18" charset="0"/>
            </a:endParaRPr>
          </a:p>
        </p:txBody>
      </p:sp>
      <p:sp>
        <p:nvSpPr>
          <p:cNvPr id="18" name="TextBox 17"/>
          <p:cNvSpPr txBox="1"/>
          <p:nvPr/>
        </p:nvSpPr>
        <p:spPr>
          <a:xfrm>
            <a:off x="4457700" y="6317285"/>
            <a:ext cx="1437765" cy="307777"/>
          </a:xfrm>
          <a:prstGeom prst="rect">
            <a:avLst/>
          </a:prstGeom>
          <a:noFill/>
        </p:spPr>
        <p:txBody>
          <a:bodyPr wrap="square" rtlCol="0">
            <a:spAutoFit/>
          </a:bodyPr>
          <a:lstStyle/>
          <a:p>
            <a:r>
              <a:rPr lang="en-US" sz="1400" dirty="0" smtClean="0"/>
              <a:t>Kurt Van Deren</a:t>
            </a:r>
            <a:endParaRPr lang="en-US" sz="1400" dirty="0"/>
          </a:p>
        </p:txBody>
      </p:sp>
      <p:pic>
        <p:nvPicPr>
          <p:cNvPr id="2050" name="Picture 2" descr="C:\Users\Home\AppData\Local\Microsoft\Windows\Temporary Internet Files\Content.IE5\C3F9DQHA\MP900202202[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029200" y="2262181"/>
            <a:ext cx="1100481" cy="1659017"/>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C:\Users\Home\AppData\Local\Microsoft\Windows\Temporary Internet Files\Content.IE5\C3F9DQHA\MC900023498[1].wm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261217" y="2472881"/>
            <a:ext cx="2201243" cy="1196470"/>
          </a:xfrm>
          <a:prstGeom prst="rect">
            <a:avLst/>
          </a:prstGeom>
          <a:noFill/>
          <a:extLst>
            <a:ext uri="{909E8E84-426E-40DD-AFC4-6F175D3DCCD1}">
              <a14:hiddenFill xmlns:a14="http://schemas.microsoft.com/office/drawing/2010/main" xmlns="">
                <a:solidFill>
                  <a:srgbClr val="FFFFFF"/>
                </a:solidFill>
              </a14:hiddenFill>
            </a:ext>
          </a:extLst>
        </p:spPr>
      </p:pic>
      <p:pic>
        <p:nvPicPr>
          <p:cNvPr id="19" name="Picture 18"/>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4457700" y="3113240"/>
            <a:ext cx="1848522" cy="2153020"/>
          </a:xfrm>
          <a:prstGeom prst="rect">
            <a:avLst/>
          </a:prstGeom>
        </p:spPr>
      </p:pic>
      <p:pic>
        <p:nvPicPr>
          <p:cNvPr id="20" name="Picture 19"/>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6129681" y="3554330"/>
            <a:ext cx="2569818" cy="1711930"/>
          </a:xfrm>
          <a:prstGeom prst="rect">
            <a:avLst/>
          </a:prstGeom>
        </p:spPr>
      </p:pic>
      <p:pic>
        <p:nvPicPr>
          <p:cNvPr id="2052" name="Picture 4" descr="C:\Users\Home\AppData\Local\Microsoft\Windows\Temporary Internet Files\Content.IE5\C3F9DQHA\MC900027408[1].wm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464192" y="4475296"/>
            <a:ext cx="1712671" cy="155173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2150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300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30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13" dur="3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250"/>
                                  </p:stCondLst>
                                  <p:childTnLst>
                                    <p:set>
                                      <p:cBhvr>
                                        <p:cTn id="17" dur="1" fill="hold">
                                          <p:stCondLst>
                                            <p:cond delay="0"/>
                                          </p:stCondLst>
                                        </p:cTn>
                                        <p:tgtEl>
                                          <p:spTgt spid="2050"/>
                                        </p:tgtEl>
                                        <p:attrNameLst>
                                          <p:attrName>style.visibility</p:attrName>
                                        </p:attrNameLst>
                                      </p:cBhvr>
                                      <p:to>
                                        <p:strVal val="visible"/>
                                      </p:to>
                                    </p:set>
                                    <p:animEffect transition="in" filter="fade">
                                      <p:cBhvr>
                                        <p:cTn id="18" dur="1250"/>
                                        <p:tgtEl>
                                          <p:spTgt spid="2050"/>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3000"/>
                                  </p:stCondLst>
                                  <p:childTnLst>
                                    <p:set>
                                      <p:cBhvr>
                                        <p:cTn id="22" dur="1" fill="hold">
                                          <p:stCondLst>
                                            <p:cond delay="0"/>
                                          </p:stCondLst>
                                        </p:cTn>
                                        <p:tgtEl>
                                          <p:spTgt spid="5">
                                            <p:txEl>
                                              <p:pRg st="0" end="0"/>
                                            </p:txEl>
                                          </p:spTgt>
                                        </p:tgtEl>
                                        <p:attrNameLst>
                                          <p:attrName>style.visibility</p:attrName>
                                        </p:attrNameLst>
                                      </p:cBhvr>
                                      <p:to>
                                        <p:strVal val="visible"/>
                                      </p:to>
                                    </p:set>
                                    <p:anim calcmode="lin" valueType="num">
                                      <p:cBhvr additive="base">
                                        <p:cTn id="23" dur="30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24" dur="30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250"/>
                                  </p:stCondLst>
                                  <p:childTnLst>
                                    <p:set>
                                      <p:cBhvr>
                                        <p:cTn id="28" dur="1" fill="hold">
                                          <p:stCondLst>
                                            <p:cond delay="0"/>
                                          </p:stCondLst>
                                        </p:cTn>
                                        <p:tgtEl>
                                          <p:spTgt spid="2051"/>
                                        </p:tgtEl>
                                        <p:attrNameLst>
                                          <p:attrName>style.visibility</p:attrName>
                                        </p:attrNameLst>
                                      </p:cBhvr>
                                      <p:to>
                                        <p:strVal val="visible"/>
                                      </p:to>
                                    </p:set>
                                    <p:animEffect transition="in" filter="fade">
                                      <p:cBhvr>
                                        <p:cTn id="29" dur="1250"/>
                                        <p:tgtEl>
                                          <p:spTgt spid="2051"/>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3000"/>
                                  </p:stCondLst>
                                  <p:childTnLst>
                                    <p:set>
                                      <p:cBhvr>
                                        <p:cTn id="33" dur="1" fill="hold">
                                          <p:stCondLst>
                                            <p:cond delay="0"/>
                                          </p:stCondLst>
                                        </p:cTn>
                                        <p:tgtEl>
                                          <p:spTgt spid="6">
                                            <p:txEl>
                                              <p:pRg st="0" end="0"/>
                                            </p:txEl>
                                          </p:spTgt>
                                        </p:tgtEl>
                                        <p:attrNameLst>
                                          <p:attrName>style.visibility</p:attrName>
                                        </p:attrNameLst>
                                      </p:cBhvr>
                                      <p:to>
                                        <p:strVal val="visible"/>
                                      </p:to>
                                    </p:set>
                                    <p:anim calcmode="lin" valueType="num">
                                      <p:cBhvr additive="base">
                                        <p:cTn id="34" dur="3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35" dur="3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25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1250"/>
                                        <p:tgtEl>
                                          <p:spTgt spid="19"/>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nodeType="clickEffect">
                                  <p:stCondLst>
                                    <p:cond delay="300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30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46" dur="30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25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25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300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3000" fill="hold"/>
                                        <p:tgtEl>
                                          <p:spTgt spid="8"/>
                                        </p:tgtEl>
                                        <p:attrNameLst>
                                          <p:attrName>ppt_x</p:attrName>
                                        </p:attrNameLst>
                                      </p:cBhvr>
                                      <p:tavLst>
                                        <p:tav tm="0">
                                          <p:val>
                                            <p:strVal val="0-#ppt_w/2"/>
                                          </p:val>
                                        </p:tav>
                                        <p:tav tm="100000">
                                          <p:val>
                                            <p:strVal val="#ppt_x"/>
                                          </p:val>
                                        </p:tav>
                                      </p:tavLst>
                                    </p:anim>
                                    <p:anim calcmode="lin" valueType="num">
                                      <p:cBhvr additive="base">
                                        <p:cTn id="57" dur="3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250"/>
                                  </p:stCondLst>
                                  <p:childTnLst>
                                    <p:set>
                                      <p:cBhvr>
                                        <p:cTn id="61" dur="1" fill="hold">
                                          <p:stCondLst>
                                            <p:cond delay="0"/>
                                          </p:stCondLst>
                                        </p:cTn>
                                        <p:tgtEl>
                                          <p:spTgt spid="2052"/>
                                        </p:tgtEl>
                                        <p:attrNameLst>
                                          <p:attrName>style.visibility</p:attrName>
                                        </p:attrNameLst>
                                      </p:cBhvr>
                                      <p:to>
                                        <p:strVal val="visible"/>
                                      </p:to>
                                    </p:set>
                                    <p:animEffect transition="in" filter="fade">
                                      <p:cBhvr>
                                        <p:cTn id="62" dur="125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preview_newspaper1"/>
          <p:cNvPicPr>
            <a:picLocks noChangeAspect="1" noChangeArrowheads="1"/>
          </p:cNvPicPr>
          <p:nvPr>
            <p:ph sz="half" idx="2"/>
          </p:nvPr>
        </p:nvPicPr>
        <p:blipFill>
          <a:blip r:embed="rId2" cstate="print">
            <a:clrChange>
              <a:clrFrom>
                <a:srgbClr val="595959"/>
              </a:clrFrom>
              <a:clrTo>
                <a:srgbClr val="595959">
                  <a:alpha val="0"/>
                </a:srgbClr>
              </a:clrTo>
            </a:clrChange>
            <a:lum bright="24000" contrast="-18000"/>
          </a:blip>
          <a:srcRect l="4671" t="24396" r="17355" b="32359"/>
          <a:stretch>
            <a:fillRect/>
          </a:stretch>
        </p:blipFill>
        <p:spPr>
          <a:xfrm>
            <a:off x="-76200" y="0"/>
            <a:ext cx="9372600" cy="7467600"/>
          </a:xfrm>
          <a:solidFill>
            <a:schemeClr val="bg2">
              <a:alpha val="39000"/>
            </a:schemeClr>
          </a:solidFill>
          <a:ln/>
        </p:spPr>
      </p:pic>
      <p:sp>
        <p:nvSpPr>
          <p:cNvPr id="10242" name="Rectangle 2"/>
          <p:cNvSpPr>
            <a:spLocks noGrp="1" noChangeArrowheads="1"/>
          </p:cNvSpPr>
          <p:nvPr>
            <p:ph type="title"/>
          </p:nvPr>
        </p:nvSpPr>
        <p:spPr>
          <a:xfrm>
            <a:off x="457200" y="76200"/>
            <a:ext cx="8229600" cy="1143000"/>
          </a:xfrm>
          <a:effectLst>
            <a:outerShdw dist="35921" dir="2700000" algn="ctr" rotWithShape="0">
              <a:schemeClr val="bg1"/>
            </a:outerShdw>
          </a:effectLst>
        </p:spPr>
        <p:txBody>
          <a:bodyPr/>
          <a:lstStyle/>
          <a:p>
            <a:r>
              <a:rPr lang="en-US" sz="40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For accurate, unbiased reporting…</a:t>
            </a:r>
          </a:p>
        </p:txBody>
      </p:sp>
      <p:sp>
        <p:nvSpPr>
          <p:cNvPr id="10243" name="Rectangle 3"/>
          <p:cNvSpPr>
            <a:spLocks noGrp="1" noChangeArrowheads="1"/>
          </p:cNvSpPr>
          <p:nvPr>
            <p:ph type="body" sz="half" idx="1"/>
          </p:nvPr>
        </p:nvSpPr>
        <p:spPr>
          <a:xfrm>
            <a:off x="609600" y="1219200"/>
            <a:ext cx="8382000" cy="5867400"/>
          </a:xfrm>
          <a:ln/>
          <a:effectLst>
            <a:outerShdw dist="35921" dir="2700000" algn="ctr" rotWithShape="0">
              <a:schemeClr val="bg1"/>
            </a:outerShdw>
          </a:effectLst>
        </p:spPr>
        <p:txBody>
          <a:bodyPr/>
          <a:lstStyle/>
          <a:p>
            <a:pPr>
              <a:lnSpc>
                <a:spcPct val="90000"/>
              </a:lnSpc>
            </a:pP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Leave your opinion out of the story. Include only cited facts and details and quotes from sources.</a:t>
            </a:r>
          </a:p>
          <a:p>
            <a:pPr>
              <a:lnSpc>
                <a:spcPct val="90000"/>
              </a:lnSpc>
            </a:pP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Sources must be identified in the article and quotes must be word for word.</a:t>
            </a:r>
          </a:p>
          <a:p>
            <a:pPr>
              <a:lnSpc>
                <a:spcPct val="90000"/>
              </a:lnSpc>
            </a:pP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Don’t rely on one source. Talk to multiple people to get all sides of the story.</a:t>
            </a:r>
          </a:p>
          <a:p>
            <a:pPr>
              <a:lnSpc>
                <a:spcPct val="90000"/>
              </a:lnSpc>
            </a:pP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Double check your facts. If you aren’t sure, call your source back.</a:t>
            </a:r>
          </a:p>
          <a:p>
            <a:pPr>
              <a:lnSpc>
                <a:spcPct val="90000"/>
              </a:lnSpc>
            </a:pPr>
            <a:endParaRPr lang="en-US" sz="3600" dirty="0">
              <a:solidFill>
                <a:schemeClr val="bg2"/>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3" name="Picture 7" descr="preview_newspaper1"/>
          <p:cNvPicPr>
            <a:picLocks noGrp="1" noChangeAspect="1" noChangeArrowheads="1"/>
          </p:cNvPicPr>
          <p:nvPr>
            <p:ph sz="half" idx="2"/>
          </p:nvPr>
        </p:nvPicPr>
        <p:blipFill>
          <a:blip r:embed="rId2" cstate="print">
            <a:clrChange>
              <a:clrFrom>
                <a:srgbClr val="595959"/>
              </a:clrFrom>
              <a:clrTo>
                <a:srgbClr val="595959">
                  <a:alpha val="0"/>
                </a:srgbClr>
              </a:clrTo>
            </a:clrChange>
            <a:lum bright="24000" contrast="-18000"/>
          </a:blip>
          <a:srcRect l="4671" t="20993" r="11676" b="28970"/>
          <a:stretch>
            <a:fillRect/>
          </a:stretch>
        </p:blipFill>
        <p:spPr>
          <a:xfrm>
            <a:off x="0" y="-153988"/>
            <a:ext cx="9344025" cy="7165976"/>
          </a:xfrm>
          <a:solidFill>
            <a:schemeClr val="bg2">
              <a:alpha val="39000"/>
            </a:schemeClr>
          </a:solidFill>
          <a:ln/>
        </p:spPr>
      </p:pic>
      <p:sp>
        <p:nvSpPr>
          <p:cNvPr id="9218" name="Rectangle 2"/>
          <p:cNvSpPr>
            <a:spLocks noGrp="1" noChangeArrowheads="1"/>
          </p:cNvSpPr>
          <p:nvPr>
            <p:ph type="title"/>
          </p:nvPr>
        </p:nvSpPr>
        <p:spPr>
          <a:xfrm>
            <a:off x="533400" y="-76200"/>
            <a:ext cx="8229600" cy="1143000"/>
          </a:xfrm>
        </p:spPr>
        <p:txBody>
          <a:bodyPr/>
          <a:lstStyle/>
          <a:p>
            <a:r>
              <a:rPr lang="en-US" sz="6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The Five W’s, one H</a:t>
            </a:r>
          </a:p>
        </p:txBody>
      </p:sp>
      <p:sp>
        <p:nvSpPr>
          <p:cNvPr id="9219" name="Rectangle 3"/>
          <p:cNvSpPr>
            <a:spLocks noGrp="1" noChangeArrowheads="1"/>
          </p:cNvSpPr>
          <p:nvPr>
            <p:ph type="body" sz="half" idx="1"/>
          </p:nvPr>
        </p:nvSpPr>
        <p:spPr>
          <a:xfrm>
            <a:off x="381000" y="990600"/>
            <a:ext cx="2819400" cy="5867400"/>
          </a:xfrm>
          <a:effectLst>
            <a:outerShdw dist="35921" dir="2700000" algn="ctr" rotWithShape="0">
              <a:schemeClr val="bg1"/>
            </a:outerShdw>
          </a:effectLst>
        </p:spPr>
        <p:txBody>
          <a:bodyPr/>
          <a:lstStyle/>
          <a:p>
            <a:pPr>
              <a:buFontTx/>
              <a:buNone/>
            </a:pPr>
            <a:r>
              <a:rPr lang="en-US" sz="5400" dirty="0">
                <a:solidFill>
                  <a:schemeClr val="tx1">
                    <a:lumMod val="95000"/>
                    <a:lumOff val="5000"/>
                  </a:schemeClr>
                </a:solidFill>
                <a:effectLst>
                  <a:glow rad="63500">
                    <a:schemeClr val="accent1">
                      <a:satMod val="175000"/>
                      <a:alpha val="40000"/>
                    </a:schemeClr>
                  </a:glow>
                </a:effectLst>
              </a:rPr>
              <a:t>Who?</a:t>
            </a:r>
          </a:p>
          <a:p>
            <a:pPr>
              <a:buFontTx/>
              <a:buNone/>
            </a:pPr>
            <a:r>
              <a:rPr lang="en-US" sz="5400" dirty="0">
                <a:solidFill>
                  <a:schemeClr val="tx1">
                    <a:lumMod val="95000"/>
                    <a:lumOff val="5000"/>
                  </a:schemeClr>
                </a:solidFill>
                <a:effectLst>
                  <a:glow rad="63500">
                    <a:schemeClr val="accent1">
                      <a:satMod val="175000"/>
                      <a:alpha val="40000"/>
                    </a:schemeClr>
                  </a:glow>
                </a:effectLst>
              </a:rPr>
              <a:t>What? </a:t>
            </a:r>
          </a:p>
          <a:p>
            <a:pPr>
              <a:buFontTx/>
              <a:buNone/>
            </a:pPr>
            <a:r>
              <a:rPr lang="en-US" sz="5400" dirty="0">
                <a:solidFill>
                  <a:schemeClr val="tx1">
                    <a:lumMod val="95000"/>
                    <a:lumOff val="5000"/>
                  </a:schemeClr>
                </a:solidFill>
                <a:effectLst>
                  <a:glow rad="63500">
                    <a:schemeClr val="accent1">
                      <a:satMod val="175000"/>
                      <a:alpha val="40000"/>
                    </a:schemeClr>
                  </a:glow>
                </a:effectLst>
              </a:rPr>
              <a:t>Where?</a:t>
            </a:r>
          </a:p>
          <a:p>
            <a:pPr>
              <a:buFontTx/>
              <a:buNone/>
            </a:pPr>
            <a:r>
              <a:rPr lang="en-US" sz="5400" dirty="0">
                <a:solidFill>
                  <a:schemeClr val="tx1">
                    <a:lumMod val="95000"/>
                    <a:lumOff val="5000"/>
                  </a:schemeClr>
                </a:solidFill>
                <a:effectLst>
                  <a:glow rad="63500">
                    <a:schemeClr val="accent1">
                      <a:satMod val="175000"/>
                      <a:alpha val="40000"/>
                    </a:schemeClr>
                  </a:glow>
                </a:effectLst>
              </a:rPr>
              <a:t>When?</a:t>
            </a:r>
          </a:p>
          <a:p>
            <a:pPr>
              <a:buFontTx/>
              <a:buNone/>
            </a:pPr>
            <a:r>
              <a:rPr lang="en-US" sz="5400" dirty="0">
                <a:solidFill>
                  <a:schemeClr val="tx1">
                    <a:lumMod val="95000"/>
                    <a:lumOff val="5000"/>
                  </a:schemeClr>
                </a:solidFill>
                <a:effectLst>
                  <a:glow rad="63500">
                    <a:schemeClr val="accent1">
                      <a:satMod val="175000"/>
                      <a:alpha val="40000"/>
                    </a:schemeClr>
                  </a:glow>
                </a:effectLst>
              </a:rPr>
              <a:t>Why?</a:t>
            </a:r>
          </a:p>
          <a:p>
            <a:pPr>
              <a:buFontTx/>
              <a:buNone/>
            </a:pPr>
            <a:r>
              <a:rPr lang="en-US" sz="5400" dirty="0">
                <a:solidFill>
                  <a:schemeClr val="tx1">
                    <a:lumMod val="95000"/>
                    <a:lumOff val="5000"/>
                  </a:schemeClr>
                </a:solidFill>
                <a:effectLst>
                  <a:glow rad="63500">
                    <a:schemeClr val="accent1">
                      <a:satMod val="175000"/>
                      <a:alpha val="40000"/>
                    </a:schemeClr>
                  </a:glow>
                </a:effectLst>
              </a:rPr>
              <a:t>How?</a:t>
            </a:r>
          </a:p>
        </p:txBody>
      </p:sp>
      <p:pic>
        <p:nvPicPr>
          <p:cNvPr id="9224" name="Picture 8" descr="07%20reporters%20notebook%20web%20ready"/>
          <p:cNvPicPr>
            <a:picLocks noChangeAspect="1" noChangeArrowheads="1"/>
          </p:cNvPicPr>
          <p:nvPr/>
        </p:nvPicPr>
        <p:blipFill>
          <a:blip r:embed="rId3" cstate="print"/>
          <a:srcRect/>
          <a:stretch>
            <a:fillRect/>
          </a:stretch>
        </p:blipFill>
        <p:spPr bwMode="auto">
          <a:xfrm>
            <a:off x="5181600" y="1600200"/>
            <a:ext cx="3644900" cy="401002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Autofit/>
          </a:bodyPr>
          <a:lstStyle/>
          <a:p>
            <a:r>
              <a:rPr lang="en-US" sz="8000" dirty="0">
                <a:effectLst>
                  <a:glow rad="63500">
                    <a:schemeClr val="accent1">
                      <a:satMod val="175000"/>
                      <a:alpha val="40000"/>
                    </a:schemeClr>
                  </a:glow>
                </a:effectLst>
                <a:latin typeface="TypewriterKeys" pitchFamily="2" charset="0"/>
              </a:rPr>
              <a:t>The inverted pyramid</a:t>
            </a:r>
          </a:p>
        </p:txBody>
      </p:sp>
      <p:sp>
        <p:nvSpPr>
          <p:cNvPr id="4099" name="Rectangle 3"/>
          <p:cNvSpPr>
            <a:spLocks noGrp="1" noChangeArrowheads="1"/>
          </p:cNvSpPr>
          <p:nvPr>
            <p:ph type="body" sz="half" idx="1"/>
          </p:nvPr>
        </p:nvSpPr>
        <p:spPr>
          <a:xfrm>
            <a:off x="457200" y="1600200"/>
            <a:ext cx="3657600" cy="4525963"/>
          </a:xfrm>
          <a:effectLst>
            <a:outerShdw dist="35921" dir="2700000" algn="ctr" rotWithShape="0">
              <a:schemeClr val="bg1"/>
            </a:outerShdw>
          </a:effectLst>
        </p:spPr>
        <p:txBody>
          <a:bodyPr/>
          <a:lstStyle/>
          <a:p>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Hard news stories (</a:t>
            </a:r>
            <a:r>
              <a:rPr lang="en-US" sz="3600" dirty="0" err="1">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ie</a:t>
            </a:r>
            <a:r>
              <a:rPr lang="en-US" sz="3600" dirty="0">
                <a:solidFill>
                  <a:schemeClr val="tx1">
                    <a:lumMod val="95000"/>
                    <a:lumOff val="5000"/>
                  </a:schemeClr>
                </a:solidFill>
                <a:effectLst>
                  <a:glow rad="63500">
                    <a:schemeClr val="accent1">
                      <a:satMod val="175000"/>
                      <a:alpha val="40000"/>
                    </a:schemeClr>
                  </a:glow>
                  <a:outerShdw blurRad="38100" dist="38100" dir="2700000" algn="tl">
                    <a:srgbClr val="C0C0C0"/>
                  </a:outerShdw>
                </a:effectLst>
              </a:rPr>
              <a:t>- breaking news, crime) often follows an inverted pyramid structure</a:t>
            </a:r>
          </a:p>
        </p:txBody>
      </p:sp>
      <p:pic>
        <p:nvPicPr>
          <p:cNvPr id="4105" name="Picture 9" descr="inverted_pyramid"/>
          <p:cNvPicPr>
            <a:picLocks noChangeAspect="1" noChangeArrowheads="1"/>
          </p:cNvPicPr>
          <p:nvPr/>
        </p:nvPicPr>
        <p:blipFill>
          <a:blip r:embed="rId2" cstate="print"/>
          <a:srcRect/>
          <a:stretch>
            <a:fillRect/>
          </a:stretch>
        </p:blipFill>
        <p:spPr bwMode="auto">
          <a:xfrm>
            <a:off x="4191000" y="1828800"/>
            <a:ext cx="4572000" cy="367665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196</TotalTime>
  <Words>714</Words>
  <Application>Microsoft Office PowerPoint</Application>
  <PresentationFormat>On-screen Show (4:3)</PresentationFormat>
  <Paragraphs>51</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Slide 2</vt:lpstr>
      <vt:lpstr>Slide 3</vt:lpstr>
      <vt:lpstr>Slide 4</vt:lpstr>
      <vt:lpstr>Slide 5</vt:lpstr>
      <vt:lpstr>Slide 6</vt:lpstr>
      <vt:lpstr>For accurate, unbiased reporting…</vt:lpstr>
      <vt:lpstr>The Five W’s, one H</vt:lpstr>
      <vt:lpstr>The inverted pyramid</vt:lpstr>
      <vt:lpstr>Slide 10</vt:lpstr>
      <vt:lpstr>Slide 11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Home</dc:creator>
  <cp:lastModifiedBy>profile</cp:lastModifiedBy>
  <cp:revision>23</cp:revision>
  <dcterms:created xsi:type="dcterms:W3CDTF">2010-08-09T00:16:39Z</dcterms:created>
  <dcterms:modified xsi:type="dcterms:W3CDTF">2010-08-12T22:36:33Z</dcterms:modified>
</cp:coreProperties>
</file>